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70" r:id="rId5"/>
    <p:sldId id="273" r:id="rId6"/>
    <p:sldId id="274" r:id="rId7"/>
    <p:sldId id="259" r:id="rId8"/>
    <p:sldId id="290" r:id="rId9"/>
    <p:sldId id="267" r:id="rId10"/>
    <p:sldId id="261" r:id="rId11"/>
    <p:sldId id="266" r:id="rId12"/>
    <p:sldId id="291" r:id="rId13"/>
    <p:sldId id="265" r:id="rId14"/>
    <p:sldId id="292" r:id="rId15"/>
    <p:sldId id="262" r:id="rId16"/>
    <p:sldId id="29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8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4" r:id="rId34"/>
    <p:sldId id="296" r:id="rId35"/>
    <p:sldId id="295" r:id="rId36"/>
    <p:sldId id="297" r:id="rId37"/>
    <p:sldId id="298" r:id="rId38"/>
    <p:sldId id="299" r:id="rId39"/>
    <p:sldId id="300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3" y="9753113"/>
            <a:ext cx="24272674" cy="1721334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t>Modelação Geométrica e Generativa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2</a:t>
              </a:r>
              <a:r>
                <a:rPr dirty="0"/>
                <a:t>-202</a:t>
              </a:r>
              <a:r>
                <a:rPr lang="en-GB" dirty="0"/>
                <a:t>3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4º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xerc. 2.2 - Planorbis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.2 - </a:t>
            </a:r>
            <a:r>
              <a:rPr dirty="0" err="1"/>
              <a:t>Planorbis</a:t>
            </a:r>
            <a:endParaRPr dirty="0"/>
          </a:p>
        </p:txBody>
      </p:sp>
      <p:pic>
        <p:nvPicPr>
          <p:cNvPr id="3" name="Picture 2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BAEC069D-8238-F7C0-74E8-64696B85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40" y="1072600"/>
            <a:ext cx="13053060" cy="10035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B09BC-1B8D-7259-F9FA-C25B29AB3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8951"/>
            <a:ext cx="13178031" cy="3882390"/>
          </a:xfrm>
          <a:prstGeom prst="rect">
            <a:avLst/>
          </a:prstGeom>
        </p:spPr>
      </p:pic>
      <p:pic>
        <p:nvPicPr>
          <p:cNvPr id="4" name="Picture 3" descr="A picture containing floor, tiled&#10;&#10;Description automatically generated">
            <a:extLst>
              <a:ext uri="{FF2B5EF4-FFF2-40B4-BE49-F238E27FC236}">
                <a16:creationId xmlns:a16="http://schemas.microsoft.com/office/drawing/2014/main" id="{6BA5853A-5D95-152F-67F4-CCFFD12A8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36" y="1225000"/>
            <a:ext cx="9311958" cy="46614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xerc. 2.2 - Planorbis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</a:t>
            </a:r>
            <a:r>
              <a:rPr lang="en-GB" dirty="0"/>
              <a:t>3</a:t>
            </a:r>
            <a:r>
              <a:rPr dirty="0"/>
              <a:t> - </a:t>
            </a:r>
            <a:r>
              <a:rPr lang="en-GB" dirty="0"/>
              <a:t>Nautilus</a:t>
            </a:r>
            <a:endParaRPr dirty="0"/>
          </a:p>
        </p:txBody>
      </p:sp>
      <p:pic>
        <p:nvPicPr>
          <p:cNvPr id="12" name="Picture 11" descr="A picture containing invertebrate, mollusk&#10;&#10;Description automatically generated">
            <a:extLst>
              <a:ext uri="{FF2B5EF4-FFF2-40B4-BE49-F238E27FC236}">
                <a16:creationId xmlns:a16="http://schemas.microsoft.com/office/drawing/2014/main" id="{B332E49E-4F6D-C228-5898-E709591A3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799" y="2216784"/>
            <a:ext cx="9917569" cy="81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938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xerc. 2.2 - Planorbis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</a:t>
            </a:r>
            <a:r>
              <a:rPr lang="en-GB" dirty="0"/>
              <a:t>3</a:t>
            </a:r>
            <a:r>
              <a:rPr dirty="0"/>
              <a:t> - </a:t>
            </a:r>
            <a:r>
              <a:rPr lang="en-GB" dirty="0"/>
              <a:t>Nautilus</a:t>
            </a:r>
            <a:endParaRPr dirty="0"/>
          </a:p>
        </p:txBody>
      </p:sp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510493A-CCF0-CC01-19AC-E7F96F511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63" y="2030730"/>
            <a:ext cx="12400056" cy="7741920"/>
          </a:xfrm>
          <a:prstGeom prst="rect">
            <a:avLst/>
          </a:prstGeom>
        </p:spPr>
      </p:pic>
      <p:pic>
        <p:nvPicPr>
          <p:cNvPr id="3" name="Picture 2" descr="A picture containing mollusk&#10;&#10;Description automatically generated">
            <a:extLst>
              <a:ext uri="{FF2B5EF4-FFF2-40B4-BE49-F238E27FC236}">
                <a16:creationId xmlns:a16="http://schemas.microsoft.com/office/drawing/2014/main" id="{C8B94213-0615-D373-A737-6A38002D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116" y="2030730"/>
            <a:ext cx="6865620" cy="4366260"/>
          </a:xfrm>
          <a:prstGeom prst="rect">
            <a:avLst/>
          </a:prstGeom>
        </p:spPr>
      </p:pic>
      <p:pic>
        <p:nvPicPr>
          <p:cNvPr id="6" name="Picture 5" descr="A close-up of some food&#10;&#10;Description automatically generated with low confidence">
            <a:extLst>
              <a:ext uri="{FF2B5EF4-FFF2-40B4-BE49-F238E27FC236}">
                <a16:creationId xmlns:a16="http://schemas.microsoft.com/office/drawing/2014/main" id="{95C69A1A-F82B-7BC5-898C-ADC4B1A94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116" y="6162400"/>
            <a:ext cx="7015367" cy="49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35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</a:t>
            </a:r>
            <a:r>
              <a:rPr lang="en-GB" dirty="0"/>
              <a:t>4</a:t>
            </a:r>
            <a:r>
              <a:rPr dirty="0"/>
              <a:t> - </a:t>
            </a:r>
            <a:r>
              <a:rPr lang="en-GB" dirty="0" err="1"/>
              <a:t>Caracol</a:t>
            </a:r>
            <a:endParaRPr dirty="0"/>
          </a:p>
        </p:txBody>
      </p:sp>
      <p:pic>
        <p:nvPicPr>
          <p:cNvPr id="4" name="Picture 3" descr="A close-up of a spiral&#10;&#10;Description automatically generated with low confidence">
            <a:extLst>
              <a:ext uri="{FF2B5EF4-FFF2-40B4-BE49-F238E27FC236}">
                <a16:creationId xmlns:a16="http://schemas.microsoft.com/office/drawing/2014/main" id="{875D3547-5677-A028-C5C8-0DBBC57CE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46" y="220136"/>
            <a:ext cx="8242954" cy="109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94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</a:t>
            </a:r>
            <a:r>
              <a:rPr lang="en-GB" dirty="0"/>
              <a:t>4</a:t>
            </a:r>
            <a:r>
              <a:rPr dirty="0"/>
              <a:t> - </a:t>
            </a:r>
            <a:r>
              <a:rPr lang="en-GB" dirty="0" err="1"/>
              <a:t>Caracol</a:t>
            </a:r>
            <a:endParaRPr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F4C062-278F-3DEB-D8C5-985244F5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10" y="760796"/>
            <a:ext cx="13293090" cy="9945304"/>
          </a:xfrm>
          <a:prstGeom prst="rect">
            <a:avLst/>
          </a:prstGeom>
        </p:spPr>
      </p:pic>
      <p:pic>
        <p:nvPicPr>
          <p:cNvPr id="5" name="Picture 4" descr="A close-up of a ball&#10;&#10;Description automatically generated with medium confidence">
            <a:extLst>
              <a:ext uri="{FF2B5EF4-FFF2-40B4-BE49-F238E27FC236}">
                <a16:creationId xmlns:a16="http://schemas.microsoft.com/office/drawing/2014/main" id="{7F24DC67-84BF-145F-C7E5-6F9AFBDA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760796"/>
            <a:ext cx="6324600" cy="497591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869B4B2-F094-1DAF-A750-072B8EBA5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905499"/>
            <a:ext cx="6324600" cy="55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9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</a:t>
            </a:r>
            <a:r>
              <a:rPr lang="en-GB" dirty="0"/>
              <a:t>3.5-</a:t>
            </a:r>
            <a:r>
              <a:rPr dirty="0"/>
              <a:t> </a:t>
            </a:r>
            <a:r>
              <a:rPr lang="en-GB" dirty="0" err="1"/>
              <a:t>Caramujo</a:t>
            </a:r>
            <a:endParaRPr dirty="0"/>
          </a:p>
        </p:txBody>
      </p:sp>
      <p:pic>
        <p:nvPicPr>
          <p:cNvPr id="7" name="Picture 6" descr="A group of shells&#10;&#10;Description automatically generated with low confidence">
            <a:extLst>
              <a:ext uri="{FF2B5EF4-FFF2-40B4-BE49-F238E27FC236}">
                <a16:creationId xmlns:a16="http://schemas.microsoft.com/office/drawing/2014/main" id="{B6C00C4A-98BF-8D72-8B6D-52EED2DEB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950" y="2066245"/>
            <a:ext cx="10287000" cy="67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</a:t>
            </a:r>
            <a:r>
              <a:rPr lang="en-GB" dirty="0"/>
              <a:t>3.5-caramujo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3E908-F9FD-1859-2EA2-0FF220CBE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915496"/>
            <a:ext cx="11266170" cy="10099214"/>
          </a:xfrm>
          <a:prstGeom prst="rect">
            <a:avLst/>
          </a:prstGeom>
        </p:spPr>
      </p:pic>
      <p:pic>
        <p:nvPicPr>
          <p:cNvPr id="5" name="Picture 4" descr="A picture containing device, fan&#10;&#10;Description automatically generated">
            <a:extLst>
              <a:ext uri="{FF2B5EF4-FFF2-40B4-BE49-F238E27FC236}">
                <a16:creationId xmlns:a16="http://schemas.microsoft.com/office/drawing/2014/main" id="{EFEDC5CC-65FC-3850-C7A9-309DEB52B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9" y="1531620"/>
            <a:ext cx="8856991" cy="88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5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</a:t>
            </a:r>
            <a:r>
              <a:rPr dirty="0" err="1"/>
              <a:t>Exerc</a:t>
            </a:r>
            <a:r>
              <a:rPr dirty="0"/>
              <a:t>.</a:t>
            </a:r>
            <a:r>
              <a:rPr lang="en-GB" dirty="0"/>
              <a:t>4</a:t>
            </a:r>
            <a:r>
              <a:rPr dirty="0"/>
              <a:t> </a:t>
            </a:r>
            <a:r>
              <a:rPr lang="en-GB" dirty="0"/>
              <a:t>- grasshopper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0316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4.1- </a:t>
            </a:r>
            <a:r>
              <a:rPr lang="en-GB" dirty="0" err="1"/>
              <a:t>Formas</a:t>
            </a:r>
            <a:r>
              <a:rPr lang="en-GB" dirty="0"/>
              <a:t> </a:t>
            </a:r>
            <a:r>
              <a:rPr lang="en-GB" dirty="0" err="1"/>
              <a:t>geométricas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4" name="Picture 3" descr="A picture containing text, outdoor object, tiled&#10;&#10;Description automatically generated">
            <a:extLst>
              <a:ext uri="{FF2B5EF4-FFF2-40B4-BE49-F238E27FC236}">
                <a16:creationId xmlns:a16="http://schemas.microsoft.com/office/drawing/2014/main" id="{E3F7F7A6-5AA6-DED0-7452-4ADAF11D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09" y="1089660"/>
            <a:ext cx="10245091" cy="6351079"/>
          </a:xfrm>
          <a:prstGeom prst="rect">
            <a:avLst/>
          </a:prstGeom>
        </p:spPr>
      </p:pic>
      <p:pic>
        <p:nvPicPr>
          <p:cNvPr id="7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CF0B7EB-8291-1AD7-9033-54DE39DF8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0" y="1089660"/>
            <a:ext cx="10165080" cy="332994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F1E6DE-353B-A2EA-1516-2EDAD75D4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0" y="4816099"/>
            <a:ext cx="10165080" cy="64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7946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4.2 - </a:t>
            </a:r>
            <a:r>
              <a:rPr lang="en-GB" dirty="0" err="1"/>
              <a:t>Formas</a:t>
            </a:r>
            <a:r>
              <a:rPr lang="en-GB" dirty="0"/>
              <a:t> </a:t>
            </a:r>
            <a:r>
              <a:rPr lang="en-GB" dirty="0" err="1"/>
              <a:t>geométricas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B2A0EA-F50F-A5AD-2F89-C5BF77BDA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1242060"/>
            <a:ext cx="9384030" cy="806252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8FD76CC-1F01-645C-19ED-4A0D803C4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602" y="1242060"/>
            <a:ext cx="8303798" cy="4371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75F5D7-C5CB-03FB-DDA9-FF96C2D9D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02" y="6647437"/>
            <a:ext cx="5181598" cy="44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21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</a:t>
            </a:r>
            <a:r>
              <a:rPr lang="en-GB" sz="6400" cap="small" dirty="0"/>
              <a:t>Inocêncio Lemos</a:t>
            </a:r>
            <a:r>
              <a:rPr sz="6400" cap="small" dirty="0"/>
              <a:t>                  </a:t>
            </a:r>
          </a:p>
        </p:txBody>
      </p:sp>
      <p:sp>
        <p:nvSpPr>
          <p:cNvPr id="127" name="Foto do Aluno"/>
          <p:cNvSpPr/>
          <p:nvPr/>
        </p:nvSpPr>
        <p:spPr>
          <a:xfrm>
            <a:off x="14238003" y="-9137"/>
            <a:ext cx="10126862" cy="977360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Foto do Aluno</a:t>
            </a:r>
          </a:p>
        </p:txBody>
      </p:sp>
      <p:sp>
        <p:nvSpPr>
          <p:cNvPr id="128" name="20170000"/>
          <p:cNvSpPr txBox="1"/>
          <p:nvPr/>
        </p:nvSpPr>
        <p:spPr>
          <a:xfrm>
            <a:off x="2191879" y="7018866"/>
            <a:ext cx="1182394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201</a:t>
            </a:r>
            <a:r>
              <a:rPr lang="en-GB" dirty="0"/>
              <a:t>91202</a:t>
            </a:r>
            <a:endParaRPr dirty="0"/>
          </a:p>
        </p:txBody>
      </p:sp>
      <p:grpSp>
        <p:nvGrpSpPr>
          <p:cNvPr id="13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9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0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t>MGeG</a:t>
              </a:r>
            </a:p>
          </p:txBody>
        </p:sp>
        <p:sp>
          <p:nvSpPr>
            <p:cNvPr id="13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2</a:t>
              </a:r>
              <a:r>
                <a:rPr dirty="0"/>
                <a:t>-202</a:t>
              </a:r>
              <a:r>
                <a:rPr lang="en-GB" dirty="0"/>
                <a:t>3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4º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pic>
        <p:nvPicPr>
          <p:cNvPr id="3" name="Picture 2" descr="A person in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0C7039AB-1843-2DC4-E99A-39CCBBDE1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699" y="-14316"/>
            <a:ext cx="7555197" cy="96855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4.3 – Plano </a:t>
            </a:r>
            <a:r>
              <a:rPr lang="en-GB" dirty="0" err="1"/>
              <a:t>curvo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73C460C-0ED0-12FE-9ACF-4BB82190E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43" y="2089372"/>
            <a:ext cx="14430067" cy="769021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BE383CA-E4D6-FB18-7C42-6A69D425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" y="357600"/>
            <a:ext cx="6059805" cy="594438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EA3396B-E00B-192F-9BE0-A48202C24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4" y="6301980"/>
            <a:ext cx="6059805" cy="47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171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4.4 – </a:t>
            </a:r>
            <a:r>
              <a:rPr lang="en-GB" dirty="0" err="1"/>
              <a:t>terreno</a:t>
            </a:r>
            <a:r>
              <a:rPr lang="en-GB" dirty="0"/>
              <a:t> </a:t>
            </a:r>
            <a:r>
              <a:rPr lang="en-GB" dirty="0" err="1"/>
              <a:t>hipotético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3AB954B-13FF-C121-2826-5312E90CA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909" y="705969"/>
            <a:ext cx="9873647" cy="389001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B3B0447-DA82-9115-7C57-6CCEEBB1C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908" y="5552610"/>
            <a:ext cx="9873647" cy="4867740"/>
          </a:xfrm>
          <a:prstGeom prst="rect">
            <a:avLst/>
          </a:prstGeom>
        </p:spPr>
      </p:pic>
      <p:pic>
        <p:nvPicPr>
          <p:cNvPr id="9" name="Picture 8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879CA841-3F3F-92C3-56A6-62F0605D1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44" y="505886"/>
            <a:ext cx="7383780" cy="4556760"/>
          </a:xfrm>
          <a:prstGeom prst="rect">
            <a:avLst/>
          </a:prstGeom>
        </p:spPr>
      </p:pic>
      <p:pic>
        <p:nvPicPr>
          <p:cNvPr id="14" name="Picture 13" descr="A picture containing envelope, bedclothes&#10;&#10;Description automatically generated">
            <a:extLst>
              <a:ext uri="{FF2B5EF4-FFF2-40B4-BE49-F238E27FC236}">
                <a16:creationId xmlns:a16="http://schemas.microsoft.com/office/drawing/2014/main" id="{5AECE71A-8F25-7719-A99D-3CC348505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5837313"/>
            <a:ext cx="817626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88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4.5 – </a:t>
            </a:r>
            <a:r>
              <a:rPr lang="en-GB" dirty="0" err="1"/>
              <a:t>terreno</a:t>
            </a:r>
            <a:r>
              <a:rPr lang="en-GB" dirty="0"/>
              <a:t> do </a:t>
            </a:r>
            <a:r>
              <a:rPr lang="en-GB" dirty="0" err="1"/>
              <a:t>projeto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8FF1B09-0B97-38E4-506B-D132E5AB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9" y="505886"/>
            <a:ext cx="8896351" cy="346195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1405ED-7D62-FC32-7249-D082AAB3C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9" y="4339533"/>
            <a:ext cx="8896351" cy="3594852"/>
          </a:xfrm>
          <a:prstGeom prst="rect">
            <a:avLst/>
          </a:prstGeom>
        </p:spPr>
      </p:pic>
      <p:pic>
        <p:nvPicPr>
          <p:cNvPr id="10" name="Picture 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D90D92F-B2D4-3968-439E-5ACA0EA8E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99" y="8482308"/>
            <a:ext cx="8896351" cy="2634780"/>
          </a:xfrm>
          <a:prstGeom prst="rect">
            <a:avLst/>
          </a:prstGeom>
        </p:spPr>
      </p:pic>
      <p:pic>
        <p:nvPicPr>
          <p:cNvPr id="12" name="Picture 11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7988CEB1-6BFB-8D27-645A-C2582370B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" y="568477"/>
            <a:ext cx="9098280" cy="4735799"/>
          </a:xfrm>
          <a:prstGeom prst="rect">
            <a:avLst/>
          </a:prstGeom>
        </p:spPr>
      </p:pic>
      <p:pic>
        <p:nvPicPr>
          <p:cNvPr id="15" name="Picture 14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FEF2339E-852F-84FF-9E32-09869F6F8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4" y="5225475"/>
            <a:ext cx="8877300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117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4.5 – </a:t>
            </a:r>
            <a:r>
              <a:rPr lang="en-GB" dirty="0" err="1"/>
              <a:t>terreno</a:t>
            </a:r>
            <a:r>
              <a:rPr lang="en-GB" dirty="0"/>
              <a:t> do </a:t>
            </a:r>
            <a:r>
              <a:rPr lang="en-GB" dirty="0" err="1"/>
              <a:t>projeto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2" name="Picture 1" descr="A picture containing stone&#10;&#10;Description automatically generated">
            <a:extLst>
              <a:ext uri="{FF2B5EF4-FFF2-40B4-BE49-F238E27FC236}">
                <a16:creationId xmlns:a16="http://schemas.microsoft.com/office/drawing/2014/main" id="{ED05A74E-DF67-96A7-0582-782848C26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8" y="1775460"/>
            <a:ext cx="11594263" cy="7940040"/>
          </a:xfrm>
          <a:prstGeom prst="rect">
            <a:avLst/>
          </a:prstGeom>
        </p:spPr>
      </p:pic>
      <p:pic>
        <p:nvPicPr>
          <p:cNvPr id="4" name="Picture 3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9FD7B5E9-A727-D38F-C92F-58EDF5E2B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350" y="1583550"/>
            <a:ext cx="8568410" cy="81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369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 err="1"/>
              <a:t>Conchas</a:t>
            </a:r>
            <a:r>
              <a:rPr lang="en-GB" dirty="0"/>
              <a:t> Bivalves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44123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.1 - </a:t>
            </a:r>
            <a:r>
              <a:rPr lang="en-GB" dirty="0" err="1"/>
              <a:t>Mexilhão</a:t>
            </a:r>
            <a:endParaRPr dirty="0"/>
          </a:p>
        </p:txBody>
      </p:sp>
      <p:pic>
        <p:nvPicPr>
          <p:cNvPr id="2" name="Imagem 4" descr="Uma imagem com invertebrado, molusco, mexilhão&#10;&#10;Descrição gerada automaticamente">
            <a:extLst>
              <a:ext uri="{FF2B5EF4-FFF2-40B4-BE49-F238E27FC236}">
                <a16:creationId xmlns:a16="http://schemas.microsoft.com/office/drawing/2014/main" id="{39581E1A-7D53-574A-0123-2C631A881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385"/>
          <a:stretch/>
        </p:blipFill>
        <p:spPr>
          <a:xfrm>
            <a:off x="13486007" y="-571915"/>
            <a:ext cx="9946887" cy="120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16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.1 - </a:t>
            </a:r>
            <a:r>
              <a:rPr lang="en-GB" dirty="0" err="1"/>
              <a:t>Mexilhão</a:t>
            </a:r>
            <a:endParaRPr dirty="0"/>
          </a:p>
        </p:txBody>
      </p:sp>
      <p:pic>
        <p:nvPicPr>
          <p:cNvPr id="4" name="Picture 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C08F8E73-738A-8292-3888-4F479683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989635"/>
            <a:ext cx="11201285" cy="8362950"/>
          </a:xfrm>
          <a:prstGeom prst="rect">
            <a:avLst/>
          </a:prstGeom>
        </p:spPr>
      </p:pic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DF6F65DD-ED86-458B-AE6C-378D93D29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6" y="1102706"/>
            <a:ext cx="7702869" cy="4517044"/>
          </a:xfrm>
          <a:prstGeom prst="rect">
            <a:avLst/>
          </a:prstGeom>
        </p:spPr>
      </p:pic>
      <p:pic>
        <p:nvPicPr>
          <p:cNvPr id="8" name="Picture 7" descr="Chart, shape, surface chart&#10;&#10;Description automatically generated">
            <a:extLst>
              <a:ext uri="{FF2B5EF4-FFF2-40B4-BE49-F238E27FC236}">
                <a16:creationId xmlns:a16="http://schemas.microsoft.com/office/drawing/2014/main" id="{DE5CD40E-A550-A196-D752-77DFD771C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6" y="6171110"/>
            <a:ext cx="7702868" cy="48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40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</a:t>
            </a:r>
            <a:r>
              <a:rPr lang="en-GB" dirty="0"/>
              <a:t>2</a:t>
            </a:r>
            <a:r>
              <a:rPr dirty="0"/>
              <a:t> - </a:t>
            </a:r>
            <a:r>
              <a:rPr lang="en-GB" dirty="0" err="1"/>
              <a:t>Ameijoa</a:t>
            </a:r>
            <a:endParaRPr dirty="0"/>
          </a:p>
        </p:txBody>
      </p:sp>
      <p:pic>
        <p:nvPicPr>
          <p:cNvPr id="4" name="Picture 3" descr="A group of shells&#10;&#10;Description automatically generated with low confidence">
            <a:extLst>
              <a:ext uri="{FF2B5EF4-FFF2-40B4-BE49-F238E27FC236}">
                <a16:creationId xmlns:a16="http://schemas.microsoft.com/office/drawing/2014/main" id="{17911DD5-FAA9-5295-7613-C0107F7D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737" y="1271587"/>
            <a:ext cx="11249025" cy="8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965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</a:t>
            </a:r>
            <a:r>
              <a:rPr lang="en-GB" dirty="0"/>
              <a:t>2</a:t>
            </a:r>
            <a:r>
              <a:rPr dirty="0"/>
              <a:t> - </a:t>
            </a:r>
            <a:r>
              <a:rPr lang="en-GB" dirty="0" err="1"/>
              <a:t>Ameijoa</a:t>
            </a:r>
            <a:endParaRPr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12B325F-29E5-92B9-7CB0-E27F4A326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29" y="2525186"/>
            <a:ext cx="14752321" cy="6889606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3773B089-871C-6915-54BE-7819FAABE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909686"/>
            <a:ext cx="4442460" cy="4291868"/>
          </a:xfrm>
          <a:prstGeom prst="rect">
            <a:avLst/>
          </a:prstGeom>
        </p:spPr>
      </p:pic>
      <p:pic>
        <p:nvPicPr>
          <p:cNvPr id="8" name="Picture 7" descr="A yellow circle on a blue background&#10;&#10;Description automatically generated with low confidence">
            <a:extLst>
              <a:ext uri="{FF2B5EF4-FFF2-40B4-BE49-F238E27FC236}">
                <a16:creationId xmlns:a16="http://schemas.microsoft.com/office/drawing/2014/main" id="{8150BAA6-C0B6-BB44-0597-087345BFC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6836622"/>
            <a:ext cx="4442460" cy="37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30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</a:t>
            </a:r>
            <a:r>
              <a:rPr lang="en-GB" dirty="0"/>
              <a:t>3</a:t>
            </a:r>
            <a:r>
              <a:rPr dirty="0"/>
              <a:t> - </a:t>
            </a:r>
            <a:r>
              <a:rPr lang="en-GB" dirty="0"/>
              <a:t>Vieira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87160-1D93-BD6A-8A22-9E44629CE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00" y="-647700"/>
            <a:ext cx="11487150" cy="114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67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t>MGeG</a:t>
              </a:r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2</a:t>
              </a:r>
              <a:r>
                <a:rPr dirty="0"/>
                <a:t>-202</a:t>
              </a:r>
              <a:r>
                <a:rPr lang="en-GB" dirty="0"/>
                <a:t>3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4º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2539406" y="1176042"/>
            <a:ext cx="143294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t>ÍNDICE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1D4AB-A078-46FD-D369-213E3BF0BB77}"/>
              </a:ext>
            </a:extLst>
          </p:cNvPr>
          <p:cNvSpPr txBox="1"/>
          <p:nvPr/>
        </p:nvSpPr>
        <p:spPr>
          <a:xfrm>
            <a:off x="3104755" y="2058060"/>
            <a:ext cx="217206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1.QGIZ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1.1- Mapa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670EE-B333-6CDB-6025-8FEF4F6E24E2}"/>
              </a:ext>
            </a:extLst>
          </p:cNvPr>
          <p:cNvSpPr txBox="1"/>
          <p:nvPr/>
        </p:nvSpPr>
        <p:spPr>
          <a:xfrm>
            <a:off x="2325695" y="2893779"/>
            <a:ext cx="413093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2.Poliedros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        2.1.1- Cubo truncado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2.1.2 Dual cubo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4B8C5-5BB4-3DF2-FFEF-63C5EEB8BFE3}"/>
              </a:ext>
            </a:extLst>
          </p:cNvPr>
          <p:cNvSpPr txBox="1"/>
          <p:nvPr/>
        </p:nvSpPr>
        <p:spPr>
          <a:xfrm>
            <a:off x="3104755" y="4037275"/>
            <a:ext cx="2572820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3.Conchas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3.1 - Spirula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3.2 - Planorbis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          3.3 – Nautilus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3.4 – Caracol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           3.5 - Caramujo</a:t>
            </a: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18842-F961-38CE-1E03-627B23E73F5D}"/>
              </a:ext>
            </a:extLst>
          </p:cNvPr>
          <p:cNvSpPr txBox="1"/>
          <p:nvPr/>
        </p:nvSpPr>
        <p:spPr>
          <a:xfrm>
            <a:off x="2129767" y="5999526"/>
            <a:ext cx="4825039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4.Grasshopper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          4.1 – formas geométricas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         4.2 – formas geométricas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           4.3 – Plano curvo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        4.4 – Terreno </a:t>
            </a:r>
            <a:r>
              <a:rPr kumimoji="0" lang="en-GB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Hipotético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                 4.5 – Terreno Projeto</a:t>
            </a: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F6AD7-40CC-F306-4803-DA2ECBDF1E34}"/>
              </a:ext>
            </a:extLst>
          </p:cNvPr>
          <p:cNvSpPr txBox="1"/>
          <p:nvPr/>
        </p:nvSpPr>
        <p:spPr>
          <a:xfrm>
            <a:off x="2653290" y="8079351"/>
            <a:ext cx="3839750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       5.Conchas Bivalves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5.1 – Mexilhão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5.2 – Ameijoa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5.3 – Vieira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5.4 – 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Ostras</a:t>
            </a: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                 </a:t>
            </a: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B4EA1-DEE7-A7A6-6CD0-CFAADE2C0222}"/>
              </a:ext>
            </a:extLst>
          </p:cNvPr>
          <p:cNvSpPr txBox="1"/>
          <p:nvPr/>
        </p:nvSpPr>
        <p:spPr>
          <a:xfrm>
            <a:off x="2457164" y="9718954"/>
            <a:ext cx="333264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7.Corais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        7.1- Coral 1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          7.3 – Coral 3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000" b="0" dirty="0"/>
              <a:t>                       7.4- Coral 4</a:t>
            </a:r>
            <a:endParaRPr kumimoji="0" lang="pt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</a:t>
            </a:r>
            <a:r>
              <a:rPr lang="en-GB" dirty="0"/>
              <a:t>3</a:t>
            </a:r>
            <a:r>
              <a:rPr dirty="0"/>
              <a:t> - </a:t>
            </a:r>
            <a:r>
              <a:rPr lang="en-GB" dirty="0"/>
              <a:t>Vieira</a:t>
            </a:r>
            <a:endParaRPr dirty="0"/>
          </a:p>
        </p:txBody>
      </p:sp>
      <p:pic>
        <p:nvPicPr>
          <p:cNvPr id="4" name="Picture 3" descr="A picture containing gear&#10;&#10;Description automatically generated">
            <a:extLst>
              <a:ext uri="{FF2B5EF4-FFF2-40B4-BE49-F238E27FC236}">
                <a16:creationId xmlns:a16="http://schemas.microsoft.com/office/drawing/2014/main" id="{891031EC-E819-EC5A-A19E-EAECC1BE0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110" y="2129790"/>
            <a:ext cx="11286258" cy="7223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38504-82F0-9326-CCBB-D3F0D7D36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68" y="2129790"/>
            <a:ext cx="9717371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476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</a:t>
            </a:r>
            <a:r>
              <a:rPr lang="en-GB" dirty="0"/>
              <a:t>4</a:t>
            </a:r>
            <a:r>
              <a:rPr dirty="0"/>
              <a:t> - </a:t>
            </a:r>
            <a:r>
              <a:rPr lang="en-GB" dirty="0" err="1"/>
              <a:t>Ostra</a:t>
            </a:r>
            <a:endParaRPr dirty="0"/>
          </a:p>
        </p:txBody>
      </p:sp>
      <p:pic>
        <p:nvPicPr>
          <p:cNvPr id="3" name="Picture 2" descr="A pile of sea shells&#10;&#10;Description automatically generated with low confidence">
            <a:extLst>
              <a:ext uri="{FF2B5EF4-FFF2-40B4-BE49-F238E27FC236}">
                <a16:creationId xmlns:a16="http://schemas.microsoft.com/office/drawing/2014/main" id="{0AC5803B-955E-48A0-9ED3-76309F2A9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08" y="1695450"/>
            <a:ext cx="12353242" cy="90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890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5</a:t>
            </a:r>
            <a:r>
              <a:rPr dirty="0"/>
              <a:t>.</a:t>
            </a:r>
            <a:r>
              <a:rPr lang="en-GB" dirty="0"/>
              <a:t>4</a:t>
            </a:r>
            <a:r>
              <a:rPr dirty="0"/>
              <a:t> - </a:t>
            </a:r>
            <a:r>
              <a:rPr lang="en-GB" dirty="0" err="1"/>
              <a:t>Ostra</a:t>
            </a:r>
            <a:endParaRPr dirty="0"/>
          </a:p>
        </p:txBody>
      </p:sp>
      <p:pic>
        <p:nvPicPr>
          <p:cNvPr id="4" name="Picture 3" descr="Diagram, 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22BD0DC2-04F7-75B8-A0A4-2472913E7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6858000"/>
            <a:ext cx="8823960" cy="409136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BE15797-62BB-659F-A196-5A3EC1B71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353485"/>
            <a:ext cx="8829910" cy="5513915"/>
          </a:xfrm>
          <a:prstGeom prst="rect">
            <a:avLst/>
          </a:prstGeom>
        </p:spPr>
      </p:pic>
      <p:pic>
        <p:nvPicPr>
          <p:cNvPr id="8" name="Picture 7" descr="A picture containing mollusk, gear&#10;&#10;Description automatically generated">
            <a:extLst>
              <a:ext uri="{FF2B5EF4-FFF2-40B4-BE49-F238E27FC236}">
                <a16:creationId xmlns:a16="http://schemas.microsoft.com/office/drawing/2014/main" id="{5A8CE78F-BF1E-7E08-CDE6-D14F66A7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51" y="1815313"/>
            <a:ext cx="13716909" cy="81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648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7</a:t>
            </a:r>
            <a:r>
              <a:rPr dirty="0"/>
              <a:t> - </a:t>
            </a:r>
            <a:r>
              <a:rPr lang="en-GB" dirty="0" err="1"/>
              <a:t>Corais</a:t>
            </a:r>
            <a:endParaRPr dirty="0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E279795E-1CE3-BC45-9635-7766EC43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0" y="830580"/>
            <a:ext cx="4953000" cy="4701540"/>
          </a:xfrm>
          <a:prstGeom prst="rect">
            <a:avLst/>
          </a:prstGeom>
        </p:spPr>
      </p:pic>
      <p:pic>
        <p:nvPicPr>
          <p:cNvPr id="7" name="Picture 6" descr="A picture containing typewriter, arranged&#10;&#10;Description automatically generated">
            <a:extLst>
              <a:ext uri="{FF2B5EF4-FFF2-40B4-BE49-F238E27FC236}">
                <a16:creationId xmlns:a16="http://schemas.microsoft.com/office/drawing/2014/main" id="{FD42261E-6D35-275D-BCFB-A624044CD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10" y="615881"/>
            <a:ext cx="4491990" cy="5130937"/>
          </a:xfrm>
          <a:prstGeom prst="rect">
            <a:avLst/>
          </a:prstGeom>
        </p:spPr>
      </p:pic>
      <p:pic>
        <p:nvPicPr>
          <p:cNvPr id="10" name="Picture 9" descr="A close-up of a feather&#10;&#10;Description automatically generated with low confidence">
            <a:extLst>
              <a:ext uri="{FF2B5EF4-FFF2-40B4-BE49-F238E27FC236}">
                <a16:creationId xmlns:a16="http://schemas.microsoft.com/office/drawing/2014/main" id="{D09402F8-C2BE-F17E-F9F5-7737CB73F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580" y="6064430"/>
            <a:ext cx="477774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923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7</a:t>
            </a:r>
            <a:r>
              <a:rPr dirty="0"/>
              <a:t> - </a:t>
            </a:r>
            <a:r>
              <a:rPr lang="en-GB" dirty="0" err="1"/>
              <a:t>Corais</a:t>
            </a:r>
            <a:endParaRPr dirty="0"/>
          </a:p>
        </p:txBody>
      </p:sp>
      <p:pic>
        <p:nvPicPr>
          <p:cNvPr id="10" name="Picture 9" descr="A close-up of a feather&#10;&#10;Description automatically generated with low confidence">
            <a:extLst>
              <a:ext uri="{FF2B5EF4-FFF2-40B4-BE49-F238E27FC236}">
                <a16:creationId xmlns:a16="http://schemas.microsoft.com/office/drawing/2014/main" id="{D09402F8-C2BE-F17E-F9F5-7737CB73F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179" y="1028700"/>
            <a:ext cx="9469898" cy="96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414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7.1</a:t>
            </a:r>
            <a:r>
              <a:rPr dirty="0"/>
              <a:t>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Coral A</a:t>
            </a:r>
            <a:endParaRPr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7C8BCB2-EBF4-6F41-82BE-D54FCF25D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8" y="5288313"/>
            <a:ext cx="6438898" cy="402431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CA9A53-018D-9460-DC52-DC828465D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2" y="604170"/>
            <a:ext cx="6438898" cy="4024312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94FF566-8E29-595C-3DFF-FAE3A9B6F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66736"/>
            <a:ext cx="6438901" cy="402431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D853476-8DC6-8571-F650-5D698636E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288311"/>
            <a:ext cx="6438903" cy="4024314"/>
          </a:xfrm>
          <a:prstGeom prst="rect">
            <a:avLst/>
          </a:prstGeom>
        </p:spPr>
      </p:pic>
      <p:pic>
        <p:nvPicPr>
          <p:cNvPr id="14" name="Picture 13" descr="A close-up of a feather&#10;&#10;Description automatically generated with low confidence">
            <a:extLst>
              <a:ext uri="{FF2B5EF4-FFF2-40B4-BE49-F238E27FC236}">
                <a16:creationId xmlns:a16="http://schemas.microsoft.com/office/drawing/2014/main" id="{90B9E1AC-B45E-7E2A-AE1C-F0F0C7A57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96" y="1180007"/>
            <a:ext cx="10067914" cy="103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7264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7.3</a:t>
            </a:r>
            <a:r>
              <a:rPr dirty="0"/>
              <a:t>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Coral 3</a:t>
            </a:r>
            <a:endParaRPr dirty="0"/>
          </a:p>
        </p:txBody>
      </p:sp>
      <p:pic>
        <p:nvPicPr>
          <p:cNvPr id="7" name="Picture 6" descr="A picture containing typewriter, arranged&#10;&#10;Description automatically generated">
            <a:extLst>
              <a:ext uri="{FF2B5EF4-FFF2-40B4-BE49-F238E27FC236}">
                <a16:creationId xmlns:a16="http://schemas.microsoft.com/office/drawing/2014/main" id="{FD42261E-6D35-275D-BCFB-A624044CD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10" y="615881"/>
            <a:ext cx="9406890" cy="107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951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7.3</a:t>
            </a:r>
            <a:r>
              <a:rPr dirty="0"/>
              <a:t>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Coral 3</a:t>
            </a:r>
            <a:endParaRPr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F19AB55-4B0A-A260-4C5E-2B82C4E5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212240"/>
            <a:ext cx="8305800" cy="5191125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544BE0A-D97F-EDD2-4714-22DA5542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5717073"/>
            <a:ext cx="8305800" cy="5191125"/>
          </a:xfrm>
          <a:prstGeom prst="rect">
            <a:avLst/>
          </a:prstGeom>
        </p:spPr>
      </p:pic>
      <p:pic>
        <p:nvPicPr>
          <p:cNvPr id="22" name="Picture 21" descr="A picture containing typewriter, arranged&#10;&#10;Description automatically generated">
            <a:extLst>
              <a:ext uri="{FF2B5EF4-FFF2-40B4-BE49-F238E27FC236}">
                <a16:creationId xmlns:a16="http://schemas.microsoft.com/office/drawing/2014/main" id="{721B7394-E7AF-81E6-27ED-1CC71F172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00" y="505886"/>
            <a:ext cx="8949690" cy="102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776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7.4</a:t>
            </a:r>
            <a:r>
              <a:rPr dirty="0"/>
              <a:t>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Coral 4</a:t>
            </a:r>
            <a:endParaRPr dirty="0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E279795E-1CE3-BC45-9635-7766EC43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792" y="1116330"/>
            <a:ext cx="9500608" cy="90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1343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7.4</a:t>
            </a:r>
            <a:r>
              <a:rPr dirty="0"/>
              <a:t>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Coral 4</a:t>
            </a:r>
            <a:endParaRPr dirty="0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E279795E-1CE3-BC45-9635-7766EC43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50" y="1116330"/>
            <a:ext cx="10267950" cy="9746654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7266CB0-D1A1-42B3-9E62-CBE0EA46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988259"/>
            <a:ext cx="7696200" cy="4810125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83A357B-407C-303A-54FE-2A58EE0CE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10907"/>
            <a:ext cx="76962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72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 err="1"/>
              <a:t>qgis</a:t>
            </a:r>
            <a:endParaRPr dirty="0"/>
          </a:p>
        </p:txBody>
      </p:sp>
      <p:pic>
        <p:nvPicPr>
          <p:cNvPr id="4" name="Picture 3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16634C5A-53DC-A6E5-AE29-DD87632D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800" y="2609850"/>
            <a:ext cx="11024644" cy="7783829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469880B-C7AA-6A99-7A68-FCFF68774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0" y="2472775"/>
            <a:ext cx="11024643" cy="79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21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2.1.1 </a:t>
            </a:r>
            <a:r>
              <a:rPr lang="en-GB" dirty="0" err="1"/>
              <a:t>Cubo</a:t>
            </a:r>
            <a:r>
              <a:rPr lang="en-GB" dirty="0"/>
              <a:t> </a:t>
            </a:r>
            <a:r>
              <a:rPr lang="en-GB" dirty="0" err="1"/>
              <a:t>truncado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B7F87-2BA3-CF26-66AD-4031880B4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320" y="296078"/>
            <a:ext cx="10126980" cy="5758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C36776-DA86-B475-D098-6046A4F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2" y="5182547"/>
            <a:ext cx="9982198" cy="5967735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41ABF040-9270-6EEB-CFDE-9D52770F8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878205"/>
            <a:ext cx="12041693" cy="80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52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</a:t>
            </a:r>
            <a:r>
              <a:rPr dirty="0" err="1"/>
              <a:t>Exerc</a:t>
            </a:r>
            <a:r>
              <a:rPr dirty="0"/>
              <a:t>.</a:t>
            </a:r>
            <a:r>
              <a:rPr lang="en-GB" dirty="0"/>
              <a:t>2.1.2- Dual </a:t>
            </a:r>
            <a:r>
              <a:rPr lang="en-GB" dirty="0" err="1"/>
              <a:t>cubo</a:t>
            </a:r>
            <a:endParaRPr dirty="0"/>
          </a:p>
        </p:txBody>
      </p:sp>
      <p:pic>
        <p:nvPicPr>
          <p:cNvPr id="4" name="Picture 3" descr="A picture containing accessory, stationary, umbrella, envelope&#10;&#10;Description automatically generated">
            <a:extLst>
              <a:ext uri="{FF2B5EF4-FFF2-40B4-BE49-F238E27FC236}">
                <a16:creationId xmlns:a16="http://schemas.microsoft.com/office/drawing/2014/main" id="{D30EF687-1BA2-BEB0-D460-8FA5B76E9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990" y="0"/>
            <a:ext cx="8176260" cy="6051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76726-2355-9736-8327-841E9A449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590" y="5430444"/>
            <a:ext cx="7004590" cy="6051152"/>
          </a:xfrm>
          <a:prstGeom prst="rect">
            <a:avLst/>
          </a:prstGeom>
        </p:spPr>
      </p:pic>
      <p:pic>
        <p:nvPicPr>
          <p:cNvPr id="10" name="Picture 9" descr="A picture containing stationary, red, colorful&#10;&#10;Description automatically generated">
            <a:extLst>
              <a:ext uri="{FF2B5EF4-FFF2-40B4-BE49-F238E27FC236}">
                <a16:creationId xmlns:a16="http://schemas.microsoft.com/office/drawing/2014/main" id="{0B60A3C0-23C5-750B-89D5-CC905E51E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246665"/>
            <a:ext cx="10008870" cy="91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149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pirula.jpg" descr="spir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928" y="-4454"/>
            <a:ext cx="12965370" cy="1154092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.1 - </a:t>
            </a:r>
            <a:r>
              <a:rPr dirty="0" err="1"/>
              <a:t>Spirula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.1 - </a:t>
            </a:r>
            <a:r>
              <a:rPr dirty="0" err="1"/>
              <a:t>Spirula</a:t>
            </a:r>
            <a:endParaRPr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5067E9A-3FA4-12C7-2660-A6BC6313A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80" y="1398540"/>
            <a:ext cx="4180080" cy="3369094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4C8DEF7-4A29-AD32-9CA3-10EFED24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11" y="1398540"/>
            <a:ext cx="4186449" cy="3369094"/>
          </a:xfrm>
          <a:prstGeom prst="rect">
            <a:avLst/>
          </a:prstGeom>
        </p:spPr>
      </p:pic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A8D6B0-6700-8184-D1A0-D21F1EEE7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80" y="5270967"/>
            <a:ext cx="9584180" cy="604727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6F92ABFC-D690-A5F4-6B08-B9D7F1CBC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214" y="2168376"/>
            <a:ext cx="12411404" cy="80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25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Agrupar"/>
          <p:cNvGrpSpPr/>
          <p:nvPr/>
        </p:nvGrpSpPr>
        <p:grpSpPr>
          <a:xfrm>
            <a:off x="11421208" y="-599"/>
            <a:ext cx="12960324" cy="12873065"/>
            <a:chOff x="0" y="0"/>
            <a:chExt cx="12960322" cy="12873064"/>
          </a:xfrm>
        </p:grpSpPr>
        <p:sp>
          <p:nvSpPr>
            <p:cNvPr id="149" name="Retângulo"/>
            <p:cNvSpPr/>
            <p:nvPr/>
          </p:nvSpPr>
          <p:spPr>
            <a:xfrm>
              <a:off x="0" y="0"/>
              <a:ext cx="12960323" cy="128730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50" name="planorbis.jpg" descr="planorbi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30" y="899545"/>
              <a:ext cx="12903864" cy="967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Exerc. 2.2 - Planorbis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3</a:t>
            </a:r>
            <a:r>
              <a:rPr dirty="0"/>
              <a:t>.2 - </a:t>
            </a:r>
            <a:r>
              <a:rPr dirty="0" err="1"/>
              <a:t>Planorbis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7671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424</Words>
  <Application>Microsoft Office PowerPoint</Application>
  <PresentationFormat>Custom</PresentationFormat>
  <Paragraphs>79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Helvetica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Inocêncio Lemos</cp:lastModifiedBy>
  <cp:revision>11</cp:revision>
  <dcterms:modified xsi:type="dcterms:W3CDTF">2022-12-22T22:28:47Z</dcterms:modified>
</cp:coreProperties>
</file>